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70" r:id="rId2"/>
    <p:sldId id="320" r:id="rId3"/>
    <p:sldId id="329" r:id="rId4"/>
    <p:sldId id="328" r:id="rId5"/>
    <p:sldId id="330" r:id="rId6"/>
    <p:sldId id="33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86356" autoAdjust="0"/>
  </p:normalViewPr>
  <p:slideViewPr>
    <p:cSldViewPr>
      <p:cViewPr varScale="1">
        <p:scale>
          <a:sx n="86" d="100"/>
          <a:sy n="86" d="100"/>
        </p:scale>
        <p:origin x="136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A7894-78DD-4DE1-86C7-33BCB198713A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044D0-9720-49DF-AB4B-F4DAE0F5EC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98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57DFEC-85E0-4686-9353-023CCD80079E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C2C120-638C-43C1-8FFA-07480127D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/>
          </a:bodyPr>
          <a:lstStyle/>
          <a:p>
            <a:pPr algn="ctr"/>
            <a:endParaRPr lang="cs-CZ" sz="6000" dirty="0"/>
          </a:p>
          <a:p>
            <a:pPr marL="0" indent="0" algn="ctr">
              <a:buNone/>
            </a:pPr>
            <a:r>
              <a:rPr lang="cs-CZ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Bist</a:t>
            </a:r>
            <a:r>
              <a:rPr lang="cs-CZ" sz="6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cs-CZ" sz="6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krank</a:t>
            </a:r>
            <a:r>
              <a:rPr lang="cs-CZ" sz="6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cs-CZ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cs-CZ" sz="6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tut</a:t>
            </a:r>
            <a:r>
              <a:rPr lang="cs-CZ" sz="6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dir</a:t>
            </a:r>
            <a:r>
              <a:rPr lang="cs-CZ" sz="6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weh</a:t>
            </a:r>
            <a:r>
              <a:rPr lang="cs-CZ" sz="6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cs-CZ" sz="6000" b="1" dirty="0">
                <a:solidFill>
                  <a:schemeClr val="bg1"/>
                </a:solidFill>
              </a:rPr>
              <a:t>?</a:t>
            </a:r>
          </a:p>
          <a:p>
            <a:pPr marL="0" indent="0" algn="ctr">
              <a:buNone/>
            </a:pPr>
            <a:endParaRPr lang="cs-CZ" sz="6000" dirty="0"/>
          </a:p>
        </p:txBody>
      </p:sp>
      <p:pic>
        <p:nvPicPr>
          <p:cNvPr id="2" name="Slovíčka 5. lekce">
            <a:hlinkClick r:id="" action="ppaction://media"/>
            <a:extLst>
              <a:ext uri="{FF2B5EF4-FFF2-40B4-BE49-F238E27FC236}">
                <a16:creationId xmlns:a16="http://schemas.microsoft.com/office/drawing/2014/main" id="{207EB0C1-C570-4B7E-A4FE-1AB53B548B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9807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0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463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0419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b="1" dirty="0" err="1">
                <a:solidFill>
                  <a:schemeClr val="tx1"/>
                </a:solidFill>
              </a:rPr>
              <a:t>Körperteile</a:t>
            </a:r>
            <a:r>
              <a:rPr lang="cs-CZ" sz="4400" b="1" dirty="0">
                <a:solidFill>
                  <a:schemeClr val="tx1"/>
                </a:solidFill>
              </a:rPr>
              <a:t> – Části těla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76343" y="2251601"/>
            <a:ext cx="123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Ohr</a:t>
            </a: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364737" y="231318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Hals</a:t>
            </a: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75756" y="3266401"/>
            <a:ext cx="1179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+mj-lt"/>
              </a:rPr>
              <a:t>der </a:t>
            </a:r>
            <a:r>
              <a:rPr lang="cs-CZ" sz="2000" b="1" dirty="0" err="1">
                <a:latin typeface="+mj-lt"/>
              </a:rPr>
              <a:t>Arm</a:t>
            </a:r>
            <a:endParaRPr lang="cs-CZ" sz="2000" b="1" dirty="0"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403647" y="3266401"/>
            <a:ext cx="130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Bauch</a:t>
            </a: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636789" y="5041824"/>
            <a:ext cx="1138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latin typeface="+mj-lt"/>
              </a:rPr>
              <a:t>das</a:t>
            </a:r>
            <a:r>
              <a:rPr lang="cs-CZ" sz="2000" b="1" dirty="0">
                <a:latin typeface="+mj-lt"/>
              </a:rPr>
              <a:t> </a:t>
            </a:r>
            <a:r>
              <a:rPr lang="cs-CZ" sz="2000" b="1" dirty="0" err="1">
                <a:latin typeface="+mj-lt"/>
              </a:rPr>
              <a:t>Bein</a:t>
            </a:r>
            <a:endParaRPr lang="cs-CZ" sz="2000" b="1" dirty="0">
              <a:latin typeface="+mj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835019" y="5929535"/>
            <a:ext cx="115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+mj-lt"/>
              </a:rPr>
              <a:t>der </a:t>
            </a:r>
            <a:r>
              <a:rPr lang="cs-CZ" sz="2000" b="1" dirty="0" err="1">
                <a:latin typeface="+mj-lt"/>
              </a:rPr>
              <a:t>Fu</a:t>
            </a:r>
            <a:r>
              <a:rPr lang="de-DE" sz="2000" b="1" dirty="0">
                <a:latin typeface="+mj-lt"/>
              </a:rPr>
              <a:t>ß</a:t>
            </a:r>
            <a:endParaRPr lang="cs-CZ" sz="2000" b="1" dirty="0">
              <a:latin typeface="+mj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424168" y="3964414"/>
            <a:ext cx="113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latin typeface="+mj-lt"/>
              </a:rPr>
              <a:t>die</a:t>
            </a:r>
            <a:r>
              <a:rPr lang="cs-CZ" sz="2000" b="1" dirty="0">
                <a:latin typeface="+mj-lt"/>
              </a:rPr>
              <a:t> Hand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380524" y="4573269"/>
            <a:ext cx="122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Knie</a:t>
            </a: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Zástupný symbol pro obsah 3" descr="hm.jpg">
            <a:extLst>
              <a:ext uri="{FF2B5EF4-FFF2-40B4-BE49-F238E27FC236}">
                <a16:creationId xmlns:a16="http://schemas.microsoft.com/office/drawing/2014/main" id="{556D6EF1-726E-4C87-A15C-002F51A3E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7451" y="1391942"/>
            <a:ext cx="3665149" cy="5144944"/>
          </a:xfrm>
          <a:prstGeom prst="rect">
            <a:avLst/>
          </a:prstGeom>
        </p:spPr>
      </p:pic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67C4CA7A-B540-476E-B350-4228EB49E55D}"/>
              </a:ext>
            </a:extLst>
          </p:cNvPr>
          <p:cNvCxnSpPr/>
          <p:nvPr/>
        </p:nvCxnSpPr>
        <p:spPr>
          <a:xfrm>
            <a:off x="5292080" y="4149080"/>
            <a:ext cx="10801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F7E33557-DBC5-44C7-9520-E3978BF20B49}"/>
              </a:ext>
            </a:extLst>
          </p:cNvPr>
          <p:cNvCxnSpPr>
            <a:cxnSpLocks/>
          </p:cNvCxnSpPr>
          <p:nvPr/>
        </p:nvCxnSpPr>
        <p:spPr>
          <a:xfrm>
            <a:off x="4932040" y="4822592"/>
            <a:ext cx="1106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08C5252F-1EC7-4A8B-8750-A57DF2380355}"/>
              </a:ext>
            </a:extLst>
          </p:cNvPr>
          <p:cNvSpPr txBox="1"/>
          <p:nvPr/>
        </p:nvSpPr>
        <p:spPr>
          <a:xfrm>
            <a:off x="6357571" y="1852599"/>
            <a:ext cx="123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Kopf</a:t>
            </a: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8F2D003F-8C6D-4AF7-86D3-AD371C9186E1}"/>
              </a:ext>
            </a:extLst>
          </p:cNvPr>
          <p:cNvCxnSpPr>
            <a:cxnSpLocks/>
          </p:cNvCxnSpPr>
          <p:nvPr/>
        </p:nvCxnSpPr>
        <p:spPr>
          <a:xfrm flipH="1">
            <a:off x="3046420" y="2194024"/>
            <a:ext cx="1237548" cy="158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B8726989-9825-4A2B-96F0-1C411C991A53}"/>
              </a:ext>
            </a:extLst>
          </p:cNvPr>
          <p:cNvCxnSpPr/>
          <p:nvPr/>
        </p:nvCxnSpPr>
        <p:spPr>
          <a:xfrm flipH="1">
            <a:off x="3131840" y="616530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E9AA594D-495D-44D9-BA67-A4F233B33E25}"/>
              </a:ext>
            </a:extLst>
          </p:cNvPr>
          <p:cNvCxnSpPr/>
          <p:nvPr/>
        </p:nvCxnSpPr>
        <p:spPr>
          <a:xfrm flipH="1" flipV="1">
            <a:off x="3112109" y="1789524"/>
            <a:ext cx="129682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33D46630-061E-4E13-8943-D60425177A7E}"/>
              </a:ext>
            </a:extLst>
          </p:cNvPr>
          <p:cNvSpPr txBox="1"/>
          <p:nvPr/>
        </p:nvSpPr>
        <p:spPr>
          <a:xfrm>
            <a:off x="1811940" y="1579529"/>
            <a:ext cx="123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Auge</a:t>
            </a: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7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 err="1">
                <a:solidFill>
                  <a:schemeClr val="tx1"/>
                </a:solidFill>
              </a:rPr>
              <a:t>Was</a:t>
            </a:r>
            <a:r>
              <a:rPr lang="cs-CZ" sz="4400" b="1" dirty="0">
                <a:solidFill>
                  <a:schemeClr val="tx1"/>
                </a:solidFill>
              </a:rPr>
              <a:t> </a:t>
            </a:r>
            <a:r>
              <a:rPr lang="cs-CZ" sz="4400" b="1" dirty="0" err="1">
                <a:solidFill>
                  <a:schemeClr val="tx1"/>
                </a:solidFill>
              </a:rPr>
              <a:t>tut</a:t>
            </a:r>
            <a:r>
              <a:rPr lang="cs-CZ" sz="4400" b="1" dirty="0">
                <a:solidFill>
                  <a:schemeClr val="tx1"/>
                </a:solidFill>
              </a:rPr>
              <a:t> </a:t>
            </a:r>
            <a:r>
              <a:rPr lang="cs-CZ" sz="4400" b="1" dirty="0" err="1">
                <a:solidFill>
                  <a:schemeClr val="tx1"/>
                </a:solidFill>
              </a:rPr>
              <a:t>dir</a:t>
            </a:r>
            <a:r>
              <a:rPr lang="cs-CZ" sz="4400" b="1" dirty="0">
                <a:solidFill>
                  <a:schemeClr val="tx1"/>
                </a:solidFill>
              </a:rPr>
              <a:t> </a:t>
            </a:r>
            <a:r>
              <a:rPr lang="cs-CZ" sz="4400" b="1" dirty="0" err="1">
                <a:solidFill>
                  <a:schemeClr val="tx1"/>
                </a:solidFill>
              </a:rPr>
              <a:t>weh</a:t>
            </a:r>
            <a:r>
              <a:rPr lang="cs-CZ" sz="4400" b="1" dirty="0">
                <a:solidFill>
                  <a:schemeClr val="tx1"/>
                </a:solidFill>
              </a:rPr>
              <a:t>? – Co tě bolí?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41F32DD-16BC-4584-B3DD-F0E560B93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1008111"/>
          </a:xfrm>
        </p:spPr>
        <p:txBody>
          <a:bodyPr/>
          <a:lstStyle/>
          <a:p>
            <a:pPr algn="ctr"/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cs-CZ" sz="2800" dirty="0">
                <a:solidFill>
                  <a:schemeClr val="tx1"/>
                </a:solidFill>
                <a:latin typeface="+mj-lt"/>
              </a:rPr>
              <a:t>jednotné číslo</a:t>
            </a:r>
          </a:p>
          <a:p>
            <a:pPr algn="ctr"/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371C2D9-F5DB-4E5E-8589-95061BCF1B61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5025" y="1124746"/>
            <a:ext cx="4041775" cy="1008110"/>
          </a:xfrm>
        </p:spPr>
        <p:txBody>
          <a:bodyPr/>
          <a:lstStyle/>
          <a:p>
            <a:pPr algn="ctr"/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cs-CZ" sz="2800" dirty="0">
                <a:solidFill>
                  <a:schemeClr val="tx1"/>
                </a:solidFill>
                <a:latin typeface="+mj-lt"/>
              </a:rPr>
              <a:t>množné číslo</a:t>
            </a:r>
          </a:p>
          <a:p>
            <a:pPr algn="ctr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323528" y="2204864"/>
            <a:ext cx="4040188" cy="41554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cs-CZ" sz="2800" b="1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2800" b="1" dirty="0" err="1">
                <a:latin typeface="+mj-lt"/>
              </a:rPr>
              <a:t>Meine</a:t>
            </a:r>
            <a:r>
              <a:rPr lang="cs-CZ" sz="2800" b="1" dirty="0">
                <a:latin typeface="+mj-lt"/>
              </a:rPr>
              <a:t> Hand </a:t>
            </a:r>
            <a:r>
              <a:rPr lang="cs-CZ" sz="2800" b="1" dirty="0" err="1">
                <a:latin typeface="+mj-lt"/>
              </a:rPr>
              <a:t>tut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mir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weh</a:t>
            </a:r>
            <a:r>
              <a:rPr lang="cs-CZ" sz="2800" b="1" dirty="0">
                <a:latin typeface="+mj-lt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b="1" dirty="0" err="1">
                <a:latin typeface="+mj-lt"/>
              </a:rPr>
              <a:t>Dein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Ohr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tut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dir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weh</a:t>
            </a:r>
            <a:r>
              <a:rPr lang="cs-CZ" sz="2800" b="1" dirty="0">
                <a:latin typeface="+mj-lt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b="1" dirty="0">
                <a:latin typeface="+mj-lt"/>
              </a:rPr>
              <a:t>Sein </a:t>
            </a:r>
            <a:r>
              <a:rPr lang="cs-CZ" sz="2800" b="1" dirty="0" err="1">
                <a:latin typeface="+mj-lt"/>
              </a:rPr>
              <a:t>Auge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tut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ihm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weh</a:t>
            </a:r>
            <a:r>
              <a:rPr lang="cs-CZ" sz="2800" b="1" dirty="0">
                <a:latin typeface="+mj-lt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b="1" dirty="0" err="1">
                <a:latin typeface="+mj-lt"/>
              </a:rPr>
              <a:t>Ihr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Bein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tut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ihr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weh</a:t>
            </a:r>
            <a:r>
              <a:rPr lang="cs-CZ" sz="2800" b="1" dirty="0">
                <a:latin typeface="+mj-lt"/>
              </a:rPr>
              <a:t>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5452F84-7246-4324-AB95-20CBCB243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1" y="2132855"/>
            <a:ext cx="4248472" cy="422746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cs-CZ" sz="2800" b="1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2800" b="1" dirty="0" err="1">
                <a:latin typeface="+mj-lt"/>
              </a:rPr>
              <a:t>Meine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Hände</a:t>
            </a:r>
            <a:r>
              <a:rPr lang="cs-CZ" sz="2800" b="1" dirty="0">
                <a:latin typeface="+mj-lt"/>
              </a:rPr>
              <a:t> tun </a:t>
            </a:r>
            <a:r>
              <a:rPr lang="cs-CZ" sz="2800" b="1" dirty="0" err="1">
                <a:latin typeface="+mj-lt"/>
              </a:rPr>
              <a:t>mir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weh</a:t>
            </a:r>
            <a:r>
              <a:rPr lang="cs-CZ" sz="2800" b="1" dirty="0">
                <a:latin typeface="+mj-lt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b="1" dirty="0" err="1">
                <a:latin typeface="+mj-lt"/>
              </a:rPr>
              <a:t>Deine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Ohren</a:t>
            </a:r>
            <a:r>
              <a:rPr lang="cs-CZ" sz="2800" b="1" dirty="0">
                <a:latin typeface="+mj-lt"/>
              </a:rPr>
              <a:t> tun </a:t>
            </a:r>
            <a:r>
              <a:rPr lang="cs-CZ" sz="2800" b="1" dirty="0" err="1">
                <a:latin typeface="+mj-lt"/>
              </a:rPr>
              <a:t>dir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weh</a:t>
            </a:r>
            <a:r>
              <a:rPr lang="cs-CZ" sz="2800" b="1" dirty="0">
                <a:latin typeface="+mj-lt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b="1" dirty="0" err="1">
                <a:latin typeface="+mj-lt"/>
              </a:rPr>
              <a:t>Seine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Augen</a:t>
            </a:r>
            <a:r>
              <a:rPr lang="cs-CZ" sz="2800" b="1" dirty="0">
                <a:latin typeface="+mj-lt"/>
              </a:rPr>
              <a:t> tun </a:t>
            </a:r>
            <a:r>
              <a:rPr lang="cs-CZ" sz="2800" b="1" dirty="0" err="1">
                <a:latin typeface="+mj-lt"/>
              </a:rPr>
              <a:t>ihm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weh</a:t>
            </a:r>
            <a:r>
              <a:rPr lang="cs-CZ" sz="2800" b="1" dirty="0">
                <a:latin typeface="+mj-lt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b="1" dirty="0" err="1">
                <a:latin typeface="+mj-lt"/>
              </a:rPr>
              <a:t>Ihre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Beine</a:t>
            </a:r>
            <a:r>
              <a:rPr lang="cs-CZ" sz="2800" b="1" dirty="0">
                <a:latin typeface="+mj-lt"/>
              </a:rPr>
              <a:t> tun </a:t>
            </a:r>
            <a:r>
              <a:rPr lang="cs-CZ" sz="2800" b="1" dirty="0" err="1">
                <a:latin typeface="+mj-lt"/>
              </a:rPr>
              <a:t>ihr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weh</a:t>
            </a:r>
            <a:endParaRPr lang="cs-CZ" sz="2800" b="1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2800" b="1" dirty="0">
              <a:latin typeface="+mj-lt"/>
            </a:endParaRPr>
          </a:p>
          <a:p>
            <a:pPr marL="0" indent="0">
              <a:buNone/>
            </a:pPr>
            <a:endParaRPr lang="cs-CZ" sz="2800" b="1" dirty="0">
              <a:latin typeface="+mj-lt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5106B4E9-1BB3-4DCE-8C36-27D4456A7578}"/>
              </a:ext>
            </a:extLst>
          </p:cNvPr>
          <p:cNvSpPr/>
          <p:nvPr/>
        </p:nvSpPr>
        <p:spPr>
          <a:xfrm>
            <a:off x="2189262" y="2997584"/>
            <a:ext cx="582538" cy="575431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A40B6655-C06A-44C4-9206-50278CA76D89}"/>
              </a:ext>
            </a:extLst>
          </p:cNvPr>
          <p:cNvSpPr/>
          <p:nvPr/>
        </p:nvSpPr>
        <p:spPr>
          <a:xfrm>
            <a:off x="6660232" y="2997585"/>
            <a:ext cx="612069" cy="57543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99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 err="1">
                <a:solidFill>
                  <a:schemeClr val="tx1"/>
                </a:solidFill>
              </a:rPr>
              <a:t>Schmerzen</a:t>
            </a:r>
            <a:r>
              <a:rPr lang="cs-CZ" sz="4400" b="1" dirty="0">
                <a:solidFill>
                  <a:schemeClr val="tx1"/>
                </a:solidFill>
              </a:rPr>
              <a:t> – Bolesti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8863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800" b="1" dirty="0">
                <a:latin typeface="+mj-lt"/>
              </a:rPr>
              <a:t>Mein </a:t>
            </a:r>
            <a:r>
              <a:rPr lang="cs-CZ" sz="2800" b="1" dirty="0" err="1">
                <a:latin typeface="+mj-lt"/>
              </a:rPr>
              <a:t>Kopf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tut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mir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weh</a:t>
            </a:r>
            <a:r>
              <a:rPr lang="cs-CZ" sz="2800" b="1" dirty="0">
                <a:latin typeface="+mj-lt"/>
              </a:rPr>
              <a:t>.          </a:t>
            </a:r>
            <a:r>
              <a:rPr lang="cs-CZ" sz="2800" b="1" dirty="0" err="1">
                <a:latin typeface="+mj-lt"/>
              </a:rPr>
              <a:t>Ich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habe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Kopfschmerzen</a:t>
            </a:r>
            <a:r>
              <a:rPr lang="cs-CZ" sz="2800" b="1" dirty="0">
                <a:latin typeface="+mj-lt"/>
              </a:rPr>
              <a:t>. </a:t>
            </a:r>
            <a:endParaRPr lang="cs-CZ" sz="800" b="1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>
                <a:latin typeface="+mj-lt"/>
              </a:rPr>
              <a:t>Bolí mě (moje) hlava.	        Mám bolesti hlavy.</a:t>
            </a:r>
          </a:p>
          <a:p>
            <a:pPr marL="0" indent="0">
              <a:lnSpc>
                <a:spcPct val="150000"/>
              </a:lnSpc>
              <a:buNone/>
            </a:pPr>
            <a:endParaRPr lang="cs-CZ" sz="800" b="1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800" b="1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2800" b="1" dirty="0">
                <a:latin typeface="+mj-lt"/>
              </a:rPr>
              <a:t>Mein </a:t>
            </a:r>
            <a:r>
              <a:rPr lang="cs-CZ" sz="2800" b="1" dirty="0" err="1">
                <a:latin typeface="+mj-lt"/>
              </a:rPr>
              <a:t>Hals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tut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mir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weh</a:t>
            </a:r>
            <a:r>
              <a:rPr lang="cs-CZ" sz="2800" b="1" dirty="0">
                <a:latin typeface="+mj-lt"/>
              </a:rPr>
              <a:t>.	        </a:t>
            </a:r>
            <a:r>
              <a:rPr lang="cs-CZ" sz="2800" b="1" dirty="0" err="1">
                <a:latin typeface="+mj-lt"/>
              </a:rPr>
              <a:t>Ich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habe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Halsschmerzen</a:t>
            </a:r>
            <a:r>
              <a:rPr lang="cs-CZ" sz="2800" b="1" dirty="0">
                <a:latin typeface="+mj-lt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b="1" dirty="0">
                <a:latin typeface="+mj-lt"/>
              </a:rPr>
              <a:t>Mein </a:t>
            </a:r>
            <a:r>
              <a:rPr lang="cs-CZ" sz="2800" b="1" dirty="0" err="1">
                <a:latin typeface="+mj-lt"/>
              </a:rPr>
              <a:t>Bauch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tut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mir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weh</a:t>
            </a:r>
            <a:r>
              <a:rPr lang="cs-CZ" sz="2800" b="1" dirty="0">
                <a:latin typeface="+mj-lt"/>
              </a:rPr>
              <a:t>.        </a:t>
            </a:r>
            <a:r>
              <a:rPr lang="cs-CZ" sz="2800" b="1" dirty="0" err="1">
                <a:latin typeface="+mj-lt"/>
              </a:rPr>
              <a:t>Ich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habe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Bauchschmerzen</a:t>
            </a:r>
            <a:r>
              <a:rPr lang="cs-CZ" sz="2800" b="1" dirty="0">
                <a:latin typeface="+mj-lt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b="1" dirty="0">
                <a:latin typeface="+mj-lt"/>
              </a:rPr>
              <a:t>Mein </a:t>
            </a:r>
            <a:r>
              <a:rPr lang="cs-CZ" sz="2800" b="1" dirty="0" err="1">
                <a:latin typeface="+mj-lt"/>
              </a:rPr>
              <a:t>Zahn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tut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mir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weh</a:t>
            </a:r>
            <a:r>
              <a:rPr lang="cs-CZ" sz="2800" b="1" dirty="0">
                <a:latin typeface="+mj-lt"/>
              </a:rPr>
              <a:t>.	        </a:t>
            </a:r>
            <a:r>
              <a:rPr lang="cs-CZ" sz="2800" b="1" dirty="0" err="1">
                <a:latin typeface="+mj-lt"/>
              </a:rPr>
              <a:t>Ich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habe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Zahnschmerzen</a:t>
            </a:r>
            <a:r>
              <a:rPr lang="cs-CZ" sz="2800" b="1" dirty="0">
                <a:latin typeface="+mj-lt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b="1" dirty="0">
                <a:latin typeface="+mj-lt"/>
              </a:rPr>
              <a:t>Mein </a:t>
            </a:r>
            <a:r>
              <a:rPr lang="cs-CZ" sz="2800" b="1" dirty="0" err="1">
                <a:latin typeface="+mj-lt"/>
              </a:rPr>
              <a:t>Rücken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tut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mir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weh</a:t>
            </a:r>
            <a:r>
              <a:rPr lang="cs-CZ" sz="2800" b="1" dirty="0">
                <a:latin typeface="+mj-lt"/>
              </a:rPr>
              <a:t>.      </a:t>
            </a:r>
            <a:r>
              <a:rPr lang="cs-CZ" sz="2800" b="1" dirty="0" err="1">
                <a:latin typeface="+mj-lt"/>
              </a:rPr>
              <a:t>Ich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habe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Rückenschmerzen</a:t>
            </a:r>
            <a:r>
              <a:rPr lang="cs-CZ" sz="2800" b="1" dirty="0">
                <a:latin typeface="+mj-lt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b="1" dirty="0">
                <a:latin typeface="+mj-lt"/>
              </a:rPr>
              <a:t>Mein </a:t>
            </a:r>
            <a:r>
              <a:rPr lang="cs-CZ" sz="2800" b="1" dirty="0" err="1">
                <a:latin typeface="+mj-lt"/>
              </a:rPr>
              <a:t>Magen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tut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mir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weh</a:t>
            </a:r>
            <a:r>
              <a:rPr lang="cs-CZ" sz="2800" b="1" dirty="0">
                <a:latin typeface="+mj-lt"/>
              </a:rPr>
              <a:t>.       </a:t>
            </a:r>
            <a:r>
              <a:rPr lang="cs-CZ" sz="2800" b="1" dirty="0" err="1">
                <a:latin typeface="+mj-lt"/>
              </a:rPr>
              <a:t>Ich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habe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Magenschmerzen</a:t>
            </a:r>
            <a:r>
              <a:rPr lang="cs-CZ" sz="2800" b="1" dirty="0">
                <a:latin typeface="+mj-lt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611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tx1"/>
                </a:solidFill>
              </a:rPr>
              <a:t>Použití zájmen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BBC25644-3F65-4126-AFA3-061F25E1B87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0527583"/>
              </p:ext>
            </p:extLst>
          </p:nvPr>
        </p:nvGraphicFramePr>
        <p:xfrm>
          <a:off x="457200" y="1239916"/>
          <a:ext cx="8147250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725">
                  <a:extLst>
                    <a:ext uri="{9D8B030D-6E8A-4147-A177-3AD203B41FA5}">
                      <a16:colId xmlns:a16="http://schemas.microsoft.com/office/drawing/2014/main" val="2186681942"/>
                    </a:ext>
                  </a:extLst>
                </a:gridCol>
                <a:gridCol w="814725">
                  <a:extLst>
                    <a:ext uri="{9D8B030D-6E8A-4147-A177-3AD203B41FA5}">
                      <a16:colId xmlns:a16="http://schemas.microsoft.com/office/drawing/2014/main" val="4232471582"/>
                    </a:ext>
                  </a:extLst>
                </a:gridCol>
                <a:gridCol w="814725">
                  <a:extLst>
                    <a:ext uri="{9D8B030D-6E8A-4147-A177-3AD203B41FA5}">
                      <a16:colId xmlns:a16="http://schemas.microsoft.com/office/drawing/2014/main" val="3981072837"/>
                    </a:ext>
                  </a:extLst>
                </a:gridCol>
                <a:gridCol w="814725">
                  <a:extLst>
                    <a:ext uri="{9D8B030D-6E8A-4147-A177-3AD203B41FA5}">
                      <a16:colId xmlns:a16="http://schemas.microsoft.com/office/drawing/2014/main" val="3660118505"/>
                    </a:ext>
                  </a:extLst>
                </a:gridCol>
                <a:gridCol w="814725">
                  <a:extLst>
                    <a:ext uri="{9D8B030D-6E8A-4147-A177-3AD203B41FA5}">
                      <a16:colId xmlns:a16="http://schemas.microsoft.com/office/drawing/2014/main" val="409181344"/>
                    </a:ext>
                  </a:extLst>
                </a:gridCol>
                <a:gridCol w="814725">
                  <a:extLst>
                    <a:ext uri="{9D8B030D-6E8A-4147-A177-3AD203B41FA5}">
                      <a16:colId xmlns:a16="http://schemas.microsoft.com/office/drawing/2014/main" val="3216399223"/>
                    </a:ext>
                  </a:extLst>
                </a:gridCol>
                <a:gridCol w="814725">
                  <a:extLst>
                    <a:ext uri="{9D8B030D-6E8A-4147-A177-3AD203B41FA5}">
                      <a16:colId xmlns:a16="http://schemas.microsoft.com/office/drawing/2014/main" val="1378983590"/>
                    </a:ext>
                  </a:extLst>
                </a:gridCol>
                <a:gridCol w="814725">
                  <a:extLst>
                    <a:ext uri="{9D8B030D-6E8A-4147-A177-3AD203B41FA5}">
                      <a16:colId xmlns:a16="http://schemas.microsoft.com/office/drawing/2014/main" val="3481065315"/>
                    </a:ext>
                  </a:extLst>
                </a:gridCol>
                <a:gridCol w="814725">
                  <a:extLst>
                    <a:ext uri="{9D8B030D-6E8A-4147-A177-3AD203B41FA5}">
                      <a16:colId xmlns:a16="http://schemas.microsoft.com/office/drawing/2014/main" val="2780502214"/>
                    </a:ext>
                  </a:extLst>
                </a:gridCol>
                <a:gridCol w="814725">
                  <a:extLst>
                    <a:ext uri="{9D8B030D-6E8A-4147-A177-3AD203B41FA5}">
                      <a16:colId xmlns:a16="http://schemas.microsoft.com/office/drawing/2014/main" val="4248651601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+mj-lt"/>
                        </a:rPr>
                        <a:t>osobní zájmeno 1. pád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ich</a:t>
                      </a:r>
                      <a:endParaRPr lang="cs-CZ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du</a:t>
                      </a:r>
                      <a:endParaRPr lang="cs-CZ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er</a:t>
                      </a:r>
                      <a:endParaRPr lang="cs-CZ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sie</a:t>
                      </a:r>
                      <a:endParaRPr lang="cs-CZ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latin typeface="+mj-lt"/>
                        </a:rPr>
                        <a:t>es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wir</a:t>
                      </a:r>
                      <a:endParaRPr lang="cs-CZ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ihr</a:t>
                      </a:r>
                      <a:endParaRPr lang="cs-CZ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sie</a:t>
                      </a:r>
                      <a:endParaRPr lang="cs-CZ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Sie</a:t>
                      </a:r>
                      <a:endParaRPr lang="cs-CZ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extLst>
                  <a:ext uri="{0D108BD9-81ED-4DB2-BD59-A6C34878D82A}">
                    <a16:rowId xmlns:a16="http://schemas.microsoft.com/office/drawing/2014/main" val="215743113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endParaRPr lang="cs-CZ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16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přivlast-ňovací</a:t>
                      </a: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 zájmeno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rgbClr val="FFC00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>
                          <a:solidFill>
                            <a:srgbClr val="FFC000"/>
                          </a:solidFill>
                          <a:latin typeface="+mj-lt"/>
                        </a:rPr>
                        <a:t>mein</a:t>
                      </a:r>
                    </a:p>
                    <a:p>
                      <a:pPr algn="ctr"/>
                      <a:endParaRPr lang="cs-CZ" sz="2000" b="1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rgbClr val="FFC00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 err="1">
                          <a:solidFill>
                            <a:srgbClr val="FFC000"/>
                          </a:solidFill>
                          <a:latin typeface="+mj-lt"/>
                        </a:rPr>
                        <a:t>dein</a:t>
                      </a:r>
                      <a:endParaRPr lang="cs-CZ" sz="2400" b="1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rgbClr val="FFC00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 err="1">
                          <a:solidFill>
                            <a:srgbClr val="FFC000"/>
                          </a:solidFill>
                          <a:latin typeface="+mj-lt"/>
                        </a:rPr>
                        <a:t>sein</a:t>
                      </a:r>
                      <a:endParaRPr lang="cs-CZ" sz="2400" b="1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rgbClr val="FFC00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 err="1">
                          <a:solidFill>
                            <a:srgbClr val="FFC000"/>
                          </a:solidFill>
                          <a:latin typeface="+mj-lt"/>
                        </a:rPr>
                        <a:t>ihr</a:t>
                      </a:r>
                      <a:endParaRPr lang="cs-CZ" sz="2400" b="1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rgbClr val="FFC00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 err="1">
                          <a:solidFill>
                            <a:srgbClr val="FFC000"/>
                          </a:solidFill>
                          <a:latin typeface="+mj-lt"/>
                        </a:rPr>
                        <a:t>sein</a:t>
                      </a:r>
                      <a:endParaRPr lang="cs-CZ" sz="2400" b="1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rgbClr val="FFC00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 err="1">
                          <a:solidFill>
                            <a:srgbClr val="FFC000"/>
                          </a:solidFill>
                          <a:latin typeface="+mj-lt"/>
                        </a:rPr>
                        <a:t>unser</a:t>
                      </a:r>
                      <a:endParaRPr lang="cs-CZ" sz="2400" b="1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rgbClr val="FFC00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 err="1">
                          <a:solidFill>
                            <a:srgbClr val="FFC000"/>
                          </a:solidFill>
                          <a:latin typeface="+mj-lt"/>
                        </a:rPr>
                        <a:t>euer</a:t>
                      </a:r>
                      <a:endParaRPr lang="cs-CZ" sz="2400" b="1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rgbClr val="FFC00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 err="1">
                          <a:solidFill>
                            <a:srgbClr val="FFC000"/>
                          </a:solidFill>
                          <a:latin typeface="+mj-lt"/>
                        </a:rPr>
                        <a:t>ihr</a:t>
                      </a:r>
                      <a:endParaRPr lang="cs-CZ" sz="2400" b="1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rgbClr val="FFC00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 err="1">
                          <a:solidFill>
                            <a:srgbClr val="FFC000"/>
                          </a:solidFill>
                          <a:latin typeface="+mj-lt"/>
                        </a:rPr>
                        <a:t>Ihr</a:t>
                      </a:r>
                      <a:endParaRPr lang="cs-CZ" sz="2400" b="1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extLst>
                  <a:ext uri="{0D108BD9-81ED-4DB2-BD59-A6C34878D82A}">
                    <a16:rowId xmlns:a16="http://schemas.microsoft.com/office/drawing/2014/main" val="370292958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osobní zájmeno 3. pád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rgbClr val="00B0F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 err="1">
                          <a:solidFill>
                            <a:srgbClr val="00B0F0"/>
                          </a:solidFill>
                          <a:latin typeface="+mj-lt"/>
                        </a:rPr>
                        <a:t>mir</a:t>
                      </a:r>
                      <a:endParaRPr lang="cs-CZ" sz="2400" b="1" dirty="0">
                        <a:solidFill>
                          <a:srgbClr val="00B0F0"/>
                        </a:solidFill>
                        <a:latin typeface="+mj-lt"/>
                      </a:endParaRPr>
                    </a:p>
                    <a:p>
                      <a:pPr algn="ctr"/>
                      <a:endParaRPr lang="cs-CZ" sz="2000" b="1" dirty="0">
                        <a:solidFill>
                          <a:srgbClr val="00B0F0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rgbClr val="00B0F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 err="1">
                          <a:solidFill>
                            <a:srgbClr val="00B0F0"/>
                          </a:solidFill>
                          <a:latin typeface="+mj-lt"/>
                        </a:rPr>
                        <a:t>dir</a:t>
                      </a:r>
                      <a:endParaRPr lang="cs-CZ" sz="2400" b="1" dirty="0">
                        <a:solidFill>
                          <a:srgbClr val="00B0F0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rgbClr val="00B0F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 err="1">
                          <a:solidFill>
                            <a:srgbClr val="00B0F0"/>
                          </a:solidFill>
                          <a:latin typeface="+mj-lt"/>
                        </a:rPr>
                        <a:t>ihm</a:t>
                      </a:r>
                      <a:endParaRPr lang="cs-CZ" sz="2400" b="1" dirty="0">
                        <a:solidFill>
                          <a:srgbClr val="00B0F0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rgbClr val="00B0F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 err="1">
                          <a:solidFill>
                            <a:srgbClr val="00B0F0"/>
                          </a:solidFill>
                          <a:latin typeface="+mj-lt"/>
                        </a:rPr>
                        <a:t>ihr</a:t>
                      </a:r>
                      <a:endParaRPr lang="cs-CZ" sz="2400" b="1" dirty="0">
                        <a:solidFill>
                          <a:srgbClr val="00B0F0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rgbClr val="00B0F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 err="1">
                          <a:solidFill>
                            <a:srgbClr val="00B0F0"/>
                          </a:solidFill>
                          <a:latin typeface="+mj-lt"/>
                        </a:rPr>
                        <a:t>ihm</a:t>
                      </a:r>
                      <a:endParaRPr lang="cs-CZ" sz="2400" b="1" dirty="0">
                        <a:solidFill>
                          <a:srgbClr val="00B0F0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rgbClr val="00B0F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 err="1">
                          <a:solidFill>
                            <a:srgbClr val="00B0F0"/>
                          </a:solidFill>
                          <a:latin typeface="+mj-lt"/>
                        </a:rPr>
                        <a:t>uns</a:t>
                      </a:r>
                      <a:endParaRPr lang="cs-CZ" sz="2400" b="1" dirty="0">
                        <a:solidFill>
                          <a:srgbClr val="00B0F0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rgbClr val="00B0F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 err="1">
                          <a:solidFill>
                            <a:srgbClr val="00B0F0"/>
                          </a:solidFill>
                          <a:latin typeface="+mj-lt"/>
                        </a:rPr>
                        <a:t>euch</a:t>
                      </a:r>
                      <a:endParaRPr lang="cs-CZ" sz="2400" b="1" dirty="0">
                        <a:solidFill>
                          <a:srgbClr val="00B0F0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rgbClr val="00B0F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 err="1">
                          <a:solidFill>
                            <a:srgbClr val="00B0F0"/>
                          </a:solidFill>
                          <a:latin typeface="+mj-lt"/>
                        </a:rPr>
                        <a:t>ihnen</a:t>
                      </a:r>
                      <a:endParaRPr lang="cs-CZ" sz="2400" b="1" dirty="0">
                        <a:solidFill>
                          <a:srgbClr val="00B0F0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rgbClr val="00B0F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 err="1">
                          <a:solidFill>
                            <a:srgbClr val="00B0F0"/>
                          </a:solidFill>
                          <a:latin typeface="+mj-lt"/>
                        </a:rPr>
                        <a:t>Ihnen</a:t>
                      </a:r>
                      <a:endParaRPr lang="cs-CZ" sz="2400" b="1" dirty="0">
                        <a:solidFill>
                          <a:srgbClr val="00B0F0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extLst>
                  <a:ext uri="{0D108BD9-81ED-4DB2-BD59-A6C34878D82A}">
                    <a16:rowId xmlns:a16="http://schemas.microsoft.com/office/drawing/2014/main" val="2402341871"/>
                  </a:ext>
                </a:extLst>
              </a:tr>
            </a:tbl>
          </a:graphicData>
        </a:graphic>
      </p:graphicFrame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12FE5AF6-A660-4A50-AC5F-AB7532C9B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4725144"/>
            <a:ext cx="8147250" cy="1629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err="1">
                <a:latin typeface="+mj-lt"/>
              </a:rPr>
              <a:t>Was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tut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solidFill>
                  <a:srgbClr val="00B0F0"/>
                </a:solidFill>
                <a:latin typeface="+mj-lt"/>
              </a:rPr>
              <a:t>dir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weh</a:t>
            </a:r>
            <a:r>
              <a:rPr lang="cs-CZ" sz="2800" b="1" dirty="0">
                <a:latin typeface="+mj-lt"/>
              </a:rPr>
              <a:t>?		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Mein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Knie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tut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mir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weh</a:t>
            </a:r>
            <a:r>
              <a:rPr lang="cs-CZ" sz="2800" b="1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cs-CZ" sz="2800" b="1" dirty="0" err="1">
                <a:latin typeface="+mj-lt"/>
              </a:rPr>
              <a:t>Was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tut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solidFill>
                  <a:srgbClr val="00B0F0"/>
                </a:solidFill>
                <a:latin typeface="+mj-lt"/>
              </a:rPr>
              <a:t>ihm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weh</a:t>
            </a:r>
            <a:r>
              <a:rPr lang="cs-CZ" sz="2800" b="1" dirty="0">
                <a:latin typeface="+mj-lt"/>
              </a:rPr>
              <a:t>?		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Seine</a:t>
            </a:r>
            <a:r>
              <a:rPr lang="cs-CZ" sz="2800" b="1" dirty="0">
                <a:latin typeface="+mj-lt"/>
              </a:rPr>
              <a:t> Hand </a:t>
            </a:r>
            <a:r>
              <a:rPr lang="cs-CZ" sz="2800" b="1" dirty="0" err="1">
                <a:latin typeface="+mj-lt"/>
              </a:rPr>
              <a:t>tut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ihm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weh</a:t>
            </a:r>
            <a:r>
              <a:rPr lang="cs-CZ" sz="2800" b="1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cs-CZ" sz="2800" b="1" dirty="0" err="1">
                <a:latin typeface="+mj-lt"/>
              </a:rPr>
              <a:t>Was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tut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solidFill>
                  <a:srgbClr val="00B0F0"/>
                </a:solidFill>
                <a:latin typeface="+mj-lt"/>
              </a:rPr>
              <a:t>euch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weh</a:t>
            </a:r>
            <a:r>
              <a:rPr lang="cs-CZ" sz="2800" b="1" dirty="0">
                <a:latin typeface="+mj-lt"/>
              </a:rPr>
              <a:t>?	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Unsere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Beine</a:t>
            </a:r>
            <a:r>
              <a:rPr lang="cs-CZ" sz="2800" b="1" dirty="0">
                <a:latin typeface="+mj-lt"/>
              </a:rPr>
              <a:t> tun </a:t>
            </a:r>
            <a:r>
              <a:rPr lang="cs-CZ" sz="2800" b="1" dirty="0" err="1">
                <a:latin typeface="+mj-lt"/>
              </a:rPr>
              <a:t>uns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weh</a:t>
            </a:r>
            <a:r>
              <a:rPr lang="cs-CZ" sz="2800" b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83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tx1"/>
                </a:solidFill>
              </a:rPr>
              <a:t>Použití zájmen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BBC25644-3F65-4126-AFA3-061F25E1B87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49356295"/>
              </p:ext>
            </p:extLst>
          </p:nvPr>
        </p:nvGraphicFramePr>
        <p:xfrm>
          <a:off x="457200" y="1268760"/>
          <a:ext cx="8147250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725">
                  <a:extLst>
                    <a:ext uri="{9D8B030D-6E8A-4147-A177-3AD203B41FA5}">
                      <a16:colId xmlns:a16="http://schemas.microsoft.com/office/drawing/2014/main" val="1533777019"/>
                    </a:ext>
                  </a:extLst>
                </a:gridCol>
                <a:gridCol w="814725">
                  <a:extLst>
                    <a:ext uri="{9D8B030D-6E8A-4147-A177-3AD203B41FA5}">
                      <a16:colId xmlns:a16="http://schemas.microsoft.com/office/drawing/2014/main" val="4232471582"/>
                    </a:ext>
                  </a:extLst>
                </a:gridCol>
                <a:gridCol w="814725">
                  <a:extLst>
                    <a:ext uri="{9D8B030D-6E8A-4147-A177-3AD203B41FA5}">
                      <a16:colId xmlns:a16="http://schemas.microsoft.com/office/drawing/2014/main" val="3981072837"/>
                    </a:ext>
                  </a:extLst>
                </a:gridCol>
                <a:gridCol w="814725">
                  <a:extLst>
                    <a:ext uri="{9D8B030D-6E8A-4147-A177-3AD203B41FA5}">
                      <a16:colId xmlns:a16="http://schemas.microsoft.com/office/drawing/2014/main" val="3660118505"/>
                    </a:ext>
                  </a:extLst>
                </a:gridCol>
                <a:gridCol w="814725">
                  <a:extLst>
                    <a:ext uri="{9D8B030D-6E8A-4147-A177-3AD203B41FA5}">
                      <a16:colId xmlns:a16="http://schemas.microsoft.com/office/drawing/2014/main" val="409181344"/>
                    </a:ext>
                  </a:extLst>
                </a:gridCol>
                <a:gridCol w="814725">
                  <a:extLst>
                    <a:ext uri="{9D8B030D-6E8A-4147-A177-3AD203B41FA5}">
                      <a16:colId xmlns:a16="http://schemas.microsoft.com/office/drawing/2014/main" val="3216399223"/>
                    </a:ext>
                  </a:extLst>
                </a:gridCol>
                <a:gridCol w="814725">
                  <a:extLst>
                    <a:ext uri="{9D8B030D-6E8A-4147-A177-3AD203B41FA5}">
                      <a16:colId xmlns:a16="http://schemas.microsoft.com/office/drawing/2014/main" val="1378983590"/>
                    </a:ext>
                  </a:extLst>
                </a:gridCol>
                <a:gridCol w="814725">
                  <a:extLst>
                    <a:ext uri="{9D8B030D-6E8A-4147-A177-3AD203B41FA5}">
                      <a16:colId xmlns:a16="http://schemas.microsoft.com/office/drawing/2014/main" val="3481065315"/>
                    </a:ext>
                  </a:extLst>
                </a:gridCol>
                <a:gridCol w="814725">
                  <a:extLst>
                    <a:ext uri="{9D8B030D-6E8A-4147-A177-3AD203B41FA5}">
                      <a16:colId xmlns:a16="http://schemas.microsoft.com/office/drawing/2014/main" val="2780502214"/>
                    </a:ext>
                  </a:extLst>
                </a:gridCol>
                <a:gridCol w="814725">
                  <a:extLst>
                    <a:ext uri="{9D8B030D-6E8A-4147-A177-3AD203B41FA5}">
                      <a16:colId xmlns:a16="http://schemas.microsoft.com/office/drawing/2014/main" val="4248651601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osobní zájmeno 1. pád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latin typeface="+mj-lt"/>
                        </a:rPr>
                        <a:t>já</a:t>
                      </a:r>
                    </a:p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latin typeface="+mj-lt"/>
                        </a:rPr>
                        <a:t>ty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latin typeface="+mj-lt"/>
                        </a:rPr>
                        <a:t>on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latin typeface="+mj-lt"/>
                        </a:rPr>
                        <a:t>ona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latin typeface="+mj-lt"/>
                        </a:rPr>
                        <a:t>ono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latin typeface="+mj-lt"/>
                        </a:rPr>
                        <a:t>my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latin typeface="+mj-lt"/>
                        </a:rPr>
                        <a:t>vy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latin typeface="+mj-lt"/>
                        </a:rPr>
                        <a:t>oni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latin typeface="+mj-lt"/>
                        </a:rPr>
                        <a:t>Vy</a:t>
                      </a:r>
                    </a:p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+mj-lt"/>
                        </a:rPr>
                        <a:t>(vykání)</a:t>
                      </a:r>
                    </a:p>
                  </a:txBody>
                  <a:tcPr marL="44538" marR="44538"/>
                </a:tc>
                <a:extLst>
                  <a:ext uri="{0D108BD9-81ED-4DB2-BD59-A6C34878D82A}">
                    <a16:rowId xmlns:a16="http://schemas.microsoft.com/office/drawing/2014/main" val="215743113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přivlast-ňovací</a:t>
                      </a:r>
                      <a:r>
                        <a:rPr kumimoji="0" lang="cs-CZ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zájmeno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můj</a:t>
                      </a:r>
                    </a:p>
                    <a:p>
                      <a:pPr algn="ctr"/>
                      <a:endParaRPr lang="cs-CZ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tvůj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jeho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její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jeho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náš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váš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jejich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Váš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(vykání)</a:t>
                      </a:r>
                    </a:p>
                  </a:txBody>
                  <a:tcPr marL="44538" marR="44538"/>
                </a:tc>
                <a:extLst>
                  <a:ext uri="{0D108BD9-81ED-4DB2-BD59-A6C34878D82A}">
                    <a16:rowId xmlns:a16="http://schemas.microsoft.com/office/drawing/2014/main" val="370292958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osobní zájmeno 3. pád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mně</a:t>
                      </a:r>
                    </a:p>
                    <a:p>
                      <a:pPr algn="ctr"/>
                      <a:endParaRPr lang="cs-CZ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tobě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jemu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jí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jemu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nám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vám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jim</a:t>
                      </a:r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Vám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(vykání)</a:t>
                      </a:r>
                    </a:p>
                  </a:txBody>
                  <a:tcPr marL="44538" marR="44538"/>
                </a:tc>
                <a:extLst>
                  <a:ext uri="{0D108BD9-81ED-4DB2-BD59-A6C34878D82A}">
                    <a16:rowId xmlns:a16="http://schemas.microsoft.com/office/drawing/2014/main" val="2402341871"/>
                  </a:ext>
                </a:extLst>
              </a:tr>
            </a:tbl>
          </a:graphicData>
        </a:graphic>
      </p:graphicFrame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12FE5AF6-A660-4A50-AC5F-AB7532C9B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4725144"/>
            <a:ext cx="8147250" cy="1629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latin typeface="+mj-lt"/>
              </a:rPr>
              <a:t>Co tě bolí?			Moje koleno mě bolí.</a:t>
            </a:r>
          </a:p>
          <a:p>
            <a:pPr marL="0" indent="0">
              <a:buNone/>
            </a:pPr>
            <a:r>
              <a:rPr lang="cs-CZ" sz="2800" b="1" dirty="0">
                <a:latin typeface="+mj-lt"/>
              </a:rPr>
              <a:t>Co ho bolí?			Jeho ruka ho bolí.</a:t>
            </a:r>
          </a:p>
          <a:p>
            <a:pPr marL="0" indent="0">
              <a:buNone/>
            </a:pPr>
            <a:r>
              <a:rPr lang="cs-CZ" sz="2800" b="1" dirty="0">
                <a:latin typeface="+mj-lt"/>
              </a:rPr>
              <a:t>Co vás bolí?			Naše nohy nás bolí.</a:t>
            </a:r>
          </a:p>
        </p:txBody>
      </p:sp>
    </p:spTree>
    <p:extLst>
      <p:ext uri="{BB962C8B-B14F-4D97-AF65-F5344CB8AC3E}">
        <p14:creationId xmlns:p14="http://schemas.microsoft.com/office/powerpoint/2010/main" val="363564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1951</TotalTime>
  <Words>340</Words>
  <Application>Microsoft Office PowerPoint</Application>
  <PresentationFormat>Předvádění na obrazovce (4:3)</PresentationFormat>
  <Paragraphs>170</Paragraphs>
  <Slides>6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Calibri</vt:lpstr>
      <vt:lpstr>Constantia</vt:lpstr>
      <vt:lpstr>Wingdings 2</vt:lpstr>
      <vt:lpstr>Tok</vt:lpstr>
      <vt:lpstr>Prezentace aplikace PowerPoint</vt:lpstr>
      <vt:lpstr>Körperteile – Části těla</vt:lpstr>
      <vt:lpstr>Was tut dir weh? – Co tě bolí?</vt:lpstr>
      <vt:lpstr>Schmerzen – Bolesti</vt:lpstr>
      <vt:lpstr>Použití zájmen</vt:lpstr>
      <vt:lpstr>Použití zájmen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– Fragen.</dc:title>
  <dc:creator>Jitka</dc:creator>
  <cp:lastModifiedBy>Světluše Pospíšilová</cp:lastModifiedBy>
  <cp:revision>89</cp:revision>
  <dcterms:created xsi:type="dcterms:W3CDTF">2012-01-07T15:45:54Z</dcterms:created>
  <dcterms:modified xsi:type="dcterms:W3CDTF">2021-01-17T14:48:27Z</dcterms:modified>
</cp:coreProperties>
</file>